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3" r:id="rId2"/>
    <p:sldId id="335" r:id="rId3"/>
    <p:sldId id="344" r:id="rId4"/>
    <p:sldId id="358" r:id="rId5"/>
    <p:sldId id="336" r:id="rId6"/>
    <p:sldId id="341" r:id="rId7"/>
    <p:sldId id="337" r:id="rId8"/>
    <p:sldId id="338" r:id="rId9"/>
    <p:sldId id="345" r:id="rId10"/>
    <p:sldId id="343" r:id="rId11"/>
    <p:sldId id="342" r:id="rId12"/>
    <p:sldId id="339" r:id="rId13"/>
    <p:sldId id="340" r:id="rId14"/>
    <p:sldId id="346" r:id="rId15"/>
    <p:sldId id="355" r:id="rId16"/>
    <p:sldId id="347" r:id="rId17"/>
    <p:sldId id="348" r:id="rId18"/>
    <p:sldId id="350" r:id="rId19"/>
    <p:sldId id="349" r:id="rId20"/>
    <p:sldId id="353" r:id="rId21"/>
    <p:sldId id="352" r:id="rId22"/>
    <p:sldId id="354" r:id="rId23"/>
    <p:sldId id="351" r:id="rId24"/>
    <p:sldId id="356" r:id="rId25"/>
    <p:sldId id="357" r:id="rId26"/>
    <p:sldId id="332" r:id="rId27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1029">
          <p15:clr>
            <a:srgbClr val="A4A3A4"/>
          </p15:clr>
        </p15:guide>
        <p15:guide id="5" pos="453">
          <p15:clr>
            <a:srgbClr val="A4A3A4"/>
          </p15:clr>
        </p15:guide>
        <p15:guide id="6" pos="2880">
          <p15:clr>
            <a:srgbClr val="A4A3A4"/>
          </p15:clr>
        </p15:guide>
        <p15:guide id="7" pos="5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537"/>
    <a:srgbClr val="FF585D"/>
    <a:srgbClr val="701B45"/>
    <a:srgbClr val="C20430"/>
    <a:srgbClr val="E17D00"/>
    <a:srgbClr val="8F489A"/>
    <a:srgbClr val="7BAED4"/>
    <a:srgbClr val="21345C"/>
    <a:srgbClr val="007481"/>
    <a:srgbClr val="76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3" autoAdjust="0"/>
  </p:normalViewPr>
  <p:slideViewPr>
    <p:cSldViewPr showGuides="1">
      <p:cViewPr varScale="1">
        <p:scale>
          <a:sx n="62" d="100"/>
          <a:sy n="62" d="100"/>
        </p:scale>
        <p:origin x="1152" y="72"/>
      </p:cViewPr>
      <p:guideLst>
        <p:guide orient="horz" pos="910"/>
        <p:guide orient="horz" pos="2159"/>
        <p:guide orient="horz" pos="3702"/>
        <p:guide orient="horz" pos="1029"/>
        <p:guide pos="453"/>
        <p:guide pos="2880"/>
        <p:guide pos="5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552" y="-1134"/>
      </p:cViewPr>
      <p:guideLst>
        <p:guide orient="horz" pos="3109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sopp\AppData\Roaming\OTLocal\PRODRM\Workbin\33FD930.0\Brand%20dashboard%20version%20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sopp\AppData\Roaming\OTLocal\PRODRM\Workbin\33FD930.0\Brand%20dashboard%20version%20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opp\Desktop\Brand%20dashboard%20version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opp\Desktop\Brand%20dashboard%20version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'Product ownership'!$B$17:$B$24</c:f>
              <c:strCache>
                <c:ptCount val="8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 to 84</c:v>
                </c:pt>
                <c:pt idx="7">
                  <c:v>85+</c:v>
                </c:pt>
              </c:strCache>
            </c:strRef>
          </c:cat>
          <c:val>
            <c:numRef>
              <c:f>'Product ownership'!$C$17:$C$24</c:f>
              <c:numCache>
                <c:formatCode>0%</c:formatCode>
                <c:ptCount val="8"/>
                <c:pt idx="0">
                  <c:v>0.02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D-4C2B-8806-2FE29B11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45440"/>
        <c:axId val="126446976"/>
      </c:barChart>
      <c:catAx>
        <c:axId val="126445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446976"/>
        <c:crosses val="autoZero"/>
        <c:auto val="1"/>
        <c:lblAlgn val="ctr"/>
        <c:lblOffset val="100"/>
        <c:noMultiLvlLbl val="0"/>
      </c:catAx>
      <c:valAx>
        <c:axId val="126446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6445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478701103281127"/>
          <c:y val="7.955665180406665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97402895754003"/>
          <c:y val="0.2685140562248996"/>
          <c:w val="0.2336105032822757"/>
          <c:h val="0.64313253012048188"/>
        </c:manualLayout>
      </c:layout>
      <c:doughnutChart>
        <c:varyColors val="1"/>
        <c:ser>
          <c:idx val="0"/>
          <c:order val="0"/>
          <c:tx>
            <c:strRef>
              <c:f>'Product ownership'!$A$111</c:f>
              <c:strCache>
                <c:ptCount val="1"/>
                <c:pt idx="0">
                  <c:v>PENSION SCHEMES HELD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'Product ownership'!$B$111:$B$114</c:f>
              <c:strCache>
                <c:ptCount val="4"/>
                <c:pt idx="0">
                  <c:v>No pension</c:v>
                </c:pt>
                <c:pt idx="1">
                  <c:v>DB only</c:v>
                </c:pt>
                <c:pt idx="2">
                  <c:v>DC only</c:v>
                </c:pt>
                <c:pt idx="3">
                  <c:v>DB and DC</c:v>
                </c:pt>
              </c:strCache>
            </c:strRef>
          </c:cat>
          <c:val>
            <c:numRef>
              <c:f>'Product ownership'!$C$111:$C$114</c:f>
              <c:numCache>
                <c:formatCode>0%</c:formatCode>
                <c:ptCount val="4"/>
                <c:pt idx="0">
                  <c:v>0.39</c:v>
                </c:pt>
                <c:pt idx="1">
                  <c:v>0.14000000000000001</c:v>
                </c:pt>
                <c:pt idx="2">
                  <c:v>0.38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3-4EE7-A79D-902974B43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03952731714982"/>
          <c:y val="0.38499572137172744"/>
          <c:w val="0.18890670924198991"/>
          <c:h val="0.3827068427222907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8.9353021244335695E-2"/>
          <c:y val="6.349219505456554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'Product ownership'!$A$115</c:f>
              <c:strCache>
                <c:ptCount val="1"/>
                <c:pt idx="0">
                  <c:v>PENSIONS CONTRIBUTIONS STATUS</c:v>
                </c:pt>
              </c:strCache>
            </c:strRef>
          </c:tx>
          <c:dLbls>
            <c:dLbl>
              <c:idx val="3"/>
              <c:layout>
                <c:manualLayout>
                  <c:x val="-8.9984332806558889E-2"/>
                  <c:y val="-3.88321085351130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7-4D6E-8989-C284C589F3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'Product ownership'!$B$115:$B$119</c:f>
              <c:strCache>
                <c:ptCount val="5"/>
                <c:pt idx="0">
                  <c:v>Never contributed</c:v>
                </c:pt>
                <c:pt idx="1">
                  <c:v>Contributing now, not contributed in the past</c:v>
                </c:pt>
                <c:pt idx="2">
                  <c:v>Contributing now, and contributed in the past</c:v>
                </c:pt>
                <c:pt idx="3">
                  <c:v>Contributed in the past but not contributing now</c:v>
                </c:pt>
                <c:pt idx="4">
                  <c:v>Don’t know</c:v>
                </c:pt>
              </c:strCache>
            </c:strRef>
          </c:cat>
          <c:val>
            <c:numRef>
              <c:f>'Product ownership'!$C$115:$C$119</c:f>
              <c:numCache>
                <c:formatCode>0%</c:formatCode>
                <c:ptCount val="5"/>
                <c:pt idx="0">
                  <c:v>0.11</c:v>
                </c:pt>
                <c:pt idx="1">
                  <c:v>0.35</c:v>
                </c:pt>
                <c:pt idx="2">
                  <c:v>0.11</c:v>
                </c:pt>
                <c:pt idx="3">
                  <c:v>0.15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7-4D6E-8989-C284C589F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851209244358675"/>
          <c:y val="0.15341677027213704"/>
          <c:w val="0.4806646105779448"/>
          <c:h val="0.8388473546069898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Investible</a:t>
            </a:r>
            <a:r>
              <a:rPr lang="en-GB" baseline="0"/>
              <a:t> Assets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Investors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Sheet1!$A$34:$A$44</c:f>
              <c:strCache>
                <c:ptCount val="11"/>
                <c:pt idx="0">
                  <c:v>Nil</c:v>
                </c:pt>
                <c:pt idx="1">
                  <c:v>£1 to &lt;£1k</c:v>
                </c:pt>
                <c:pt idx="2">
                  <c:v>£1k to &lt;£2k</c:v>
                </c:pt>
                <c:pt idx="3">
                  <c:v>£2k to &lt;£5k</c:v>
                </c:pt>
                <c:pt idx="4">
                  <c:v>£5k to &lt;£10k</c:v>
                </c:pt>
                <c:pt idx="5">
                  <c:v>£10k to &lt;£20k</c:v>
                </c:pt>
                <c:pt idx="6">
                  <c:v>£20k to &lt;£50k</c:v>
                </c:pt>
                <c:pt idx="7">
                  <c:v>£50k+</c:v>
                </c:pt>
                <c:pt idx="8">
                  <c:v>DK/PNTS</c:v>
                </c:pt>
                <c:pt idx="9">
                  <c:v>NET: Nil + &lt;£10k</c:v>
                </c:pt>
                <c:pt idx="10">
                  <c:v>NET: £10k+</c:v>
                </c:pt>
              </c:strCache>
            </c:strRef>
          </c:cat>
          <c:val>
            <c:numRef>
              <c:f>Sheet1!$B$34:$B$44</c:f>
              <c:numCache>
                <c:formatCode>0%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0.03</c:v>
                </c:pt>
                <c:pt idx="3">
                  <c:v>0.05</c:v>
                </c:pt>
                <c:pt idx="4">
                  <c:v>0.06</c:v>
                </c:pt>
                <c:pt idx="5">
                  <c:v>0.09</c:v>
                </c:pt>
                <c:pt idx="6">
                  <c:v>0.15</c:v>
                </c:pt>
                <c:pt idx="7">
                  <c:v>0.4</c:v>
                </c:pt>
                <c:pt idx="8">
                  <c:v>0.21</c:v>
                </c:pt>
                <c:pt idx="9">
                  <c:v>0.15</c:v>
                </c:pt>
                <c:pt idx="1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9-4F90-99A1-7D0DFB1D2DB3}"/>
            </c:ext>
          </c:extLst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UK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Sheet1!$A$34:$A$44</c:f>
              <c:strCache>
                <c:ptCount val="11"/>
                <c:pt idx="0">
                  <c:v>Nil</c:v>
                </c:pt>
                <c:pt idx="1">
                  <c:v>£1 to &lt;£1k</c:v>
                </c:pt>
                <c:pt idx="2">
                  <c:v>£1k to &lt;£2k</c:v>
                </c:pt>
                <c:pt idx="3">
                  <c:v>£2k to &lt;£5k</c:v>
                </c:pt>
                <c:pt idx="4">
                  <c:v>£5k to &lt;£10k</c:v>
                </c:pt>
                <c:pt idx="5">
                  <c:v>£10k to &lt;£20k</c:v>
                </c:pt>
                <c:pt idx="6">
                  <c:v>£20k to &lt;£50k</c:v>
                </c:pt>
                <c:pt idx="7">
                  <c:v>£50k+</c:v>
                </c:pt>
                <c:pt idx="8">
                  <c:v>DK/PNTS</c:v>
                </c:pt>
                <c:pt idx="9">
                  <c:v>NET: Nil + &lt;£10k</c:v>
                </c:pt>
                <c:pt idx="10">
                  <c:v>NET: £10k+</c:v>
                </c:pt>
              </c:strCache>
            </c:strRef>
          </c:cat>
          <c:val>
            <c:numRef>
              <c:f>Sheet1!$C$34:$C$44</c:f>
              <c:numCache>
                <c:formatCode>0%</c:formatCode>
                <c:ptCount val="11"/>
                <c:pt idx="0">
                  <c:v>0.12</c:v>
                </c:pt>
                <c:pt idx="1">
                  <c:v>0.17</c:v>
                </c:pt>
                <c:pt idx="2">
                  <c:v>0.06</c:v>
                </c:pt>
                <c:pt idx="3">
                  <c:v>0.09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0.14000000000000001</c:v>
                </c:pt>
                <c:pt idx="8">
                  <c:v>0.22</c:v>
                </c:pt>
                <c:pt idx="9">
                  <c:v>0.49</c:v>
                </c:pt>
                <c:pt idx="1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9-4F90-99A1-7D0DFB1D2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6490528"/>
        <c:axId val="526494792"/>
      </c:barChart>
      <c:catAx>
        <c:axId val="5264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94792"/>
        <c:crosses val="autoZero"/>
        <c:auto val="1"/>
        <c:lblAlgn val="ctr"/>
        <c:lblOffset val="100"/>
        <c:noMultiLvlLbl val="0"/>
      </c:catAx>
      <c:valAx>
        <c:axId val="52649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9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Financial</a:t>
            </a:r>
            <a:r>
              <a:rPr lang="en-GB" baseline="0"/>
              <a:t> Resilience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447203933862428E-2"/>
          <c:y val="0.11675397994994018"/>
          <c:w val="0.89871868101611896"/>
          <c:h val="0.78389880699530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 Difficulty</c:v>
                </c:pt>
                <c:pt idx="1">
                  <c:v>Surviving</c:v>
                </c:pt>
                <c:pt idx="2">
                  <c:v>Financially Resilient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0.02</c:v>
                </c:pt>
                <c:pt idx="1">
                  <c:v>0.09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7-4D66-8E60-3DFB5B741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 Difficulty</c:v>
                </c:pt>
                <c:pt idx="1">
                  <c:v>Surviving</c:v>
                </c:pt>
                <c:pt idx="2">
                  <c:v>Financially Resilient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0.08</c:v>
                </c:pt>
                <c:pt idx="1">
                  <c:v>0.27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7-4D66-8E60-3DFB5B741E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850024"/>
        <c:axId val="531843792"/>
      </c:barChart>
      <c:catAx>
        <c:axId val="53185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43792"/>
        <c:crosses val="autoZero"/>
        <c:auto val="1"/>
        <c:lblAlgn val="ctr"/>
        <c:lblOffset val="100"/>
        <c:noMultiLvlLbl val="0"/>
      </c:catAx>
      <c:valAx>
        <c:axId val="53184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5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Financial</a:t>
            </a:r>
            <a:r>
              <a:rPr lang="en-GB" baseline="0"/>
              <a:t> Firms are honest and transparent in the way they treat me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Sheet2!$B$27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Sheet2!$A$28:$A$32</c:f>
              <c:strCache>
                <c:ptCount val="5"/>
                <c:pt idx="0">
                  <c:v>Strongly agree</c:v>
                </c:pt>
                <c:pt idx="1">
                  <c:v>Slightly agree</c:v>
                </c:pt>
                <c:pt idx="2">
                  <c:v>Neither agree nor disagree</c:v>
                </c:pt>
                <c:pt idx="3">
                  <c:v>Slightly disagree</c:v>
                </c:pt>
                <c:pt idx="4">
                  <c:v>Strongly disagree</c:v>
                </c:pt>
              </c:strCache>
            </c:strRef>
          </c:cat>
          <c:val>
            <c:numRef>
              <c:f>Sheet2!$B$28:$B$32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0.25</c:v>
                </c:pt>
                <c:pt idx="2">
                  <c:v>0.33</c:v>
                </c:pt>
                <c:pt idx="3">
                  <c:v>0.25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5-4E31-B4EB-F2E3D236FDCE}"/>
            </c:ext>
          </c:extLst>
        </c:ser>
        <c:ser>
          <c:idx val="1"/>
          <c:order val="1"/>
          <c:tx>
            <c:strRef>
              <c:f>Sheet2!$C$27</c:f>
              <c:strCache>
                <c:ptCount val="1"/>
                <c:pt idx="0">
                  <c:v>Potentially vulnerable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Sheet2!$A$28:$A$32</c:f>
              <c:strCache>
                <c:ptCount val="5"/>
                <c:pt idx="0">
                  <c:v>Strongly agree</c:v>
                </c:pt>
                <c:pt idx="1">
                  <c:v>Slightly agree</c:v>
                </c:pt>
                <c:pt idx="2">
                  <c:v>Neither agree nor disagree</c:v>
                </c:pt>
                <c:pt idx="3">
                  <c:v>Slightly disagree</c:v>
                </c:pt>
                <c:pt idx="4">
                  <c:v>Strongly disagree</c:v>
                </c:pt>
              </c:strCache>
            </c:strRef>
          </c:cat>
          <c:val>
            <c:numRef>
              <c:f>Sheet2!$C$28:$C$32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0.22</c:v>
                </c:pt>
                <c:pt idx="2">
                  <c:v>0.3</c:v>
                </c:pt>
                <c:pt idx="3">
                  <c:v>0.25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5-4E31-B4EB-F2E3D236FD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9991184"/>
        <c:axId val="559991512"/>
      </c:barChart>
      <c:catAx>
        <c:axId val="55999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91512"/>
        <c:crosses val="autoZero"/>
        <c:auto val="1"/>
        <c:lblAlgn val="ctr"/>
        <c:lblOffset val="100"/>
        <c:noMultiLvlLbl val="0"/>
      </c:catAx>
      <c:valAx>
        <c:axId val="55999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9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Trust</a:t>
            </a:r>
            <a:r>
              <a:rPr lang="en-GB" baseline="0"/>
              <a:t> financial advisers to act in the best interests of their clients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Had regulated advice in last 12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Strongly agree</c:v>
                </c:pt>
                <c:pt idx="1">
                  <c:v>Slightly agree</c:v>
                </c:pt>
                <c:pt idx="2">
                  <c:v>Neither agree nor disagree</c:v>
                </c:pt>
                <c:pt idx="3">
                  <c:v>Slightly disagree</c:v>
                </c:pt>
                <c:pt idx="4">
                  <c:v>Strongly disagree</c:v>
                </c:pt>
              </c:strCache>
            </c:strRef>
          </c:cat>
          <c:val>
            <c:numRef>
              <c:f>Sheet2!$B$2:$B$6</c:f>
              <c:numCache>
                <c:formatCode>0%</c:formatCode>
                <c:ptCount val="5"/>
                <c:pt idx="0">
                  <c:v>0.19</c:v>
                </c:pt>
                <c:pt idx="1">
                  <c:v>0.39</c:v>
                </c:pt>
                <c:pt idx="2">
                  <c:v>0.21</c:v>
                </c:pt>
                <c:pt idx="3">
                  <c:v>0.14000000000000001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6-4C14-AEC6-FA17FF39868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Not had regulated advice in last 12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Strongly agree</c:v>
                </c:pt>
                <c:pt idx="1">
                  <c:v>Slightly agree</c:v>
                </c:pt>
                <c:pt idx="2">
                  <c:v>Neither agree nor disagree</c:v>
                </c:pt>
                <c:pt idx="3">
                  <c:v>Slightly disagree</c:v>
                </c:pt>
                <c:pt idx="4">
                  <c:v>Strongly disagree</c:v>
                </c:pt>
              </c:strCache>
            </c:strRef>
          </c:cat>
          <c:val>
            <c:numRef>
              <c:f>Sheet2!$C$2:$C$6</c:f>
              <c:numCache>
                <c:formatCode>0%</c:formatCode>
                <c:ptCount val="5"/>
                <c:pt idx="0">
                  <c:v>0.09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6-4C14-AEC6-FA17FF398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5393824"/>
        <c:axId val="565396120"/>
      </c:barChart>
      <c:catAx>
        <c:axId val="56539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96120"/>
        <c:crosses val="autoZero"/>
        <c:auto val="1"/>
        <c:lblAlgn val="ctr"/>
        <c:lblOffset val="100"/>
        <c:noMultiLvlLbl val="0"/>
      </c:catAx>
      <c:valAx>
        <c:axId val="56539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6165-A466-487B-B74E-464A41FFE28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6264-89E6-4990-960A-0490D21E0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2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078-DA43-49AB-8887-CEE3F22A09B5}" type="datetimeFigureOut">
              <a:rPr lang="en-GB" smtClean="0"/>
              <a:pPr/>
              <a:t>09/07/2018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60CF1-DE7D-4267-9403-624E8C105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44.5 million people have cash savings (87%)</a:t>
            </a:r>
          </a:p>
          <a:p>
            <a:endParaRPr lang="en-GB" dirty="0"/>
          </a:p>
          <a:p>
            <a:r>
              <a:rPr lang="en-GB" dirty="0"/>
              <a:t>6.5 million have no cash savings (13%)</a:t>
            </a:r>
          </a:p>
          <a:p>
            <a:endParaRPr lang="en-GB" dirty="0"/>
          </a:p>
          <a:p>
            <a:r>
              <a:rPr lang="en-GB" dirty="0"/>
              <a:t>15 million hold investments (29%)</a:t>
            </a:r>
          </a:p>
          <a:p>
            <a:endParaRPr lang="en-GB" dirty="0"/>
          </a:p>
          <a:p>
            <a:r>
              <a:rPr lang="en-GB" dirty="0"/>
              <a:t>3.2 million people sought financial advice 2016 (FAMR baseline)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0CF1-DE7D-4267-9403-624E8C10545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12%</a:t>
            </a:r>
          </a:p>
          <a:p>
            <a:endParaRPr lang="en-GB" dirty="0"/>
          </a:p>
          <a:p>
            <a:r>
              <a:rPr lang="en-GB" dirty="0"/>
              <a:t>6%</a:t>
            </a:r>
          </a:p>
          <a:p>
            <a:endParaRPr lang="en-GB" dirty="0"/>
          </a:p>
          <a:p>
            <a:r>
              <a:rPr lang="en-GB" dirty="0"/>
              <a:t>Compared with 29% FL any investment product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0CF1-DE7D-4267-9403-624E8C10545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0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12%</a:t>
            </a:r>
          </a:p>
          <a:p>
            <a:endParaRPr lang="en-GB" dirty="0"/>
          </a:p>
          <a:p>
            <a:r>
              <a:rPr lang="en-GB" dirty="0"/>
              <a:t>6%</a:t>
            </a:r>
          </a:p>
          <a:p>
            <a:endParaRPr lang="en-GB" dirty="0"/>
          </a:p>
          <a:p>
            <a:r>
              <a:rPr lang="en-GB" dirty="0"/>
              <a:t>Compared with 29% FL any investment product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0CF1-DE7D-4267-9403-624E8C10545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39% trust masks differences between those who have had regulated financial advice in the 12 months preceding the survey, or not</a:t>
            </a:r>
          </a:p>
          <a:p>
            <a:endParaRPr lang="en-GB" dirty="0"/>
          </a:p>
          <a:p>
            <a:r>
              <a:rPr lang="en-GB" dirty="0"/>
              <a:t>58% of those who have do trust, but only 19% strongly </a:t>
            </a:r>
          </a:p>
          <a:p>
            <a:r>
              <a:rPr lang="en-GB" dirty="0"/>
              <a:t>– with 21% distrusting, 7% strongly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0CF1-DE7D-4267-9403-624E8C10545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6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0"/>
            <a:ext cx="8484994" cy="2736806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19080" y="1268760"/>
            <a:ext cx="7667562" cy="136815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None/>
              <a:defRPr sz="2800">
                <a:solidFill>
                  <a:srgbClr val="8E1537"/>
                </a:solidFill>
                <a:latin typeface="+mj-lt"/>
              </a:defRPr>
            </a:lvl2pPr>
            <a:lvl3pPr marL="0" indent="0">
              <a:spcBef>
                <a:spcPts val="4000"/>
              </a:spcBef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719154" y="2924151"/>
            <a:ext cx="7704138" cy="122433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9154" y="4364509"/>
            <a:ext cx="7704138" cy="172878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Details of presenter / date (in one line)</a:t>
            </a:r>
          </a:p>
        </p:txBody>
      </p:sp>
    </p:spTree>
    <p:extLst>
      <p:ext uri="{BB962C8B-B14F-4D97-AF65-F5344CB8AC3E}">
        <p14:creationId xmlns:p14="http://schemas.microsoft.com/office/powerpoint/2010/main" val="414324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_Tables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10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720000" y="1633538"/>
            <a:ext cx="7704000" cy="28800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0000" y="4796925"/>
            <a:ext cx="7708038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1600" kern="1200" dirty="0" smtClean="0">
                <a:solidFill>
                  <a:srgbClr val="701B45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B_Tables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98835"/>
            <a:ext cx="9217025" cy="69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88000"/>
            <a:ext cx="7776864" cy="1124776"/>
          </a:xfrm>
        </p:spPr>
        <p:txBody>
          <a:bodyPr/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83569" y="3356992"/>
            <a:ext cx="7776220" cy="280885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01B4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84213" y="1484313"/>
            <a:ext cx="7775575" cy="172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88000"/>
            <a:ext cx="7776864" cy="1124776"/>
          </a:xfrm>
        </p:spPr>
        <p:txBody>
          <a:bodyPr/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83569" y="1557338"/>
            <a:ext cx="7776220" cy="460851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01B4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9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0000" y="1628676"/>
            <a:ext cx="7704000" cy="4248000"/>
          </a:xfrm>
        </p:spPr>
        <p:txBody>
          <a:bodyPr/>
          <a:lstStyle>
            <a:lvl1pPr marL="457200" indent="-457200">
              <a:buClr>
                <a:srgbClr val="FF585D"/>
              </a:buClr>
              <a:buFont typeface="Arial" pitchFamily="34" charset="0"/>
              <a:buChar char="•"/>
              <a:defRPr>
                <a:solidFill>
                  <a:srgbClr val="701B45"/>
                </a:solidFill>
                <a:latin typeface="+mn-lt"/>
              </a:defRPr>
            </a:lvl1pPr>
            <a:lvl2pPr marL="914400" indent="-457200">
              <a:buClr>
                <a:srgbClr val="FF585D"/>
              </a:buClr>
              <a:buFont typeface="Arial" panose="020B0604020202020204" pitchFamily="34" charset="0"/>
              <a:buChar char="•"/>
              <a:defRPr>
                <a:solidFill>
                  <a:srgbClr val="701B45"/>
                </a:solidFill>
                <a:latin typeface="+mn-lt"/>
              </a:defRPr>
            </a:lvl2pPr>
            <a:lvl3pPr marL="1257300" indent="-342900">
              <a:buClr>
                <a:srgbClr val="FF585D"/>
              </a:buClr>
              <a:buFont typeface="Arial" panose="020B0604020202020204" pitchFamily="34" charset="0"/>
              <a:buChar char="•"/>
              <a:defRPr>
                <a:solidFill>
                  <a:srgbClr val="701B45"/>
                </a:solidFill>
                <a:latin typeface="+mn-lt"/>
              </a:defRPr>
            </a:lvl3pPr>
            <a:lvl4pPr marL="1714500" indent="-342900">
              <a:buClr>
                <a:srgbClr val="FF585D"/>
              </a:buClr>
              <a:buFont typeface="Arial" panose="020B0604020202020204" pitchFamily="34" charset="0"/>
              <a:buChar char="•"/>
              <a:defRPr>
                <a:solidFill>
                  <a:srgbClr val="701B45"/>
                </a:solidFill>
                <a:latin typeface="+mn-lt"/>
              </a:defRPr>
            </a:lvl4pPr>
            <a:lvl5pPr marL="2114550" indent="-285750">
              <a:buClr>
                <a:srgbClr val="FF585D"/>
              </a:buClr>
              <a:buFont typeface="Arial" panose="020B0604020202020204" pitchFamily="34" charset="0"/>
              <a:buChar char="•"/>
              <a:defRPr sz="1800">
                <a:solidFill>
                  <a:srgbClr val="701B4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64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mbe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0000" y="1628676"/>
            <a:ext cx="7704000" cy="4248000"/>
          </a:xfrm>
        </p:spPr>
        <p:txBody>
          <a:bodyPr/>
          <a:lstStyle>
            <a:lvl1pPr marL="514350" indent="-514350">
              <a:buClr>
                <a:srgbClr val="FF585D"/>
              </a:buClr>
              <a:buFont typeface="+mj-lt"/>
              <a:buAutoNum type="arabicPeriod"/>
              <a:defRPr>
                <a:solidFill>
                  <a:srgbClr val="701B45"/>
                </a:solidFill>
                <a:latin typeface="+mn-lt"/>
              </a:defRPr>
            </a:lvl1pPr>
            <a:lvl2pPr marL="971550" indent="-514350">
              <a:buClr>
                <a:srgbClr val="FF585D"/>
              </a:buClr>
              <a:buFont typeface="+mj-lt"/>
              <a:buAutoNum type="arabicPeriod"/>
              <a:defRPr>
                <a:solidFill>
                  <a:srgbClr val="701B45"/>
                </a:solidFill>
                <a:latin typeface="+mn-lt"/>
              </a:defRPr>
            </a:lvl2pPr>
            <a:lvl3pPr marL="1371600" indent="-457200">
              <a:buClr>
                <a:srgbClr val="FF585D"/>
              </a:buClr>
              <a:buFont typeface="+mj-lt"/>
              <a:buAutoNum type="arabicPeriod"/>
              <a:defRPr>
                <a:solidFill>
                  <a:srgbClr val="701B45"/>
                </a:solidFill>
                <a:latin typeface="+mn-lt"/>
              </a:defRPr>
            </a:lvl3pPr>
            <a:lvl4pPr marL="1828800" indent="-457200">
              <a:buClr>
                <a:srgbClr val="FF585D"/>
              </a:buClr>
              <a:buFont typeface="+mj-lt"/>
              <a:buAutoNum type="arabicPeriod"/>
              <a:defRPr>
                <a:solidFill>
                  <a:srgbClr val="701B45"/>
                </a:solidFill>
                <a:latin typeface="+mn-lt"/>
              </a:defRPr>
            </a:lvl4pPr>
            <a:lvl5pPr marL="2171700" indent="-342900">
              <a:buClr>
                <a:srgbClr val="FF585D"/>
              </a:buClr>
              <a:buFont typeface="+mj-lt"/>
              <a:buAutoNum type="arabicPeriod"/>
              <a:defRPr sz="1600">
                <a:solidFill>
                  <a:srgbClr val="701B45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3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expla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720000" y="1633538"/>
            <a:ext cx="7704000" cy="3096468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585D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20000" y="4796925"/>
            <a:ext cx="7704000" cy="1080000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baseline="0" dirty="0" smtClean="0">
                <a:solidFill>
                  <a:srgbClr val="701B45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000" kern="1200" baseline="0" dirty="0" smtClean="0">
                <a:solidFill>
                  <a:srgbClr val="8E1537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000" kern="1200" baseline="0" dirty="0" smtClean="0">
                <a:solidFill>
                  <a:srgbClr val="8E1537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000" kern="1200" baseline="0" dirty="0" smtClean="0">
                <a:solidFill>
                  <a:srgbClr val="8E1537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000" kern="1200" baseline="0" dirty="0">
                <a:solidFill>
                  <a:srgbClr val="8E153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Chart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56038" y="1633538"/>
            <a:ext cx="3672000" cy="4248000"/>
          </a:xfrm>
        </p:spPr>
        <p:txBody>
          <a:bodyPr/>
          <a:lstStyle>
            <a:lvl1pPr marL="0" indent="0">
              <a:buNone/>
              <a:defRPr>
                <a:solidFill>
                  <a:srgbClr val="FF585D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FF585D"/>
                </a:solidFill>
                <a:latin typeface="+mn-lt"/>
              </a:defRPr>
            </a:lvl2pPr>
            <a:lvl3pPr marL="0" indent="0">
              <a:buNone/>
              <a:defRPr>
                <a:solidFill>
                  <a:srgbClr val="701B45"/>
                </a:solidFill>
                <a:latin typeface="+mn-lt"/>
              </a:defRPr>
            </a:lvl3pPr>
            <a:lvl4pPr marL="0" indent="0">
              <a:buNone/>
              <a:defRPr>
                <a:solidFill>
                  <a:srgbClr val="701B45"/>
                </a:solidFill>
                <a:latin typeface="+mn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719999" y="1633538"/>
            <a:ext cx="3672000" cy="42480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Charts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0000" y="4796925"/>
            <a:ext cx="7708038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1600" kern="1200" dirty="0" smtClean="0">
                <a:solidFill>
                  <a:srgbClr val="701B45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719999" y="1633538"/>
            <a:ext cx="7704000" cy="28800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9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_Tables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5"/>
            <a:ext cx="9217026" cy="691276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720000" y="1633538"/>
            <a:ext cx="3672000" cy="42480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56038" y="1633538"/>
            <a:ext cx="3672000" cy="4248000"/>
          </a:xfrm>
        </p:spPr>
        <p:txBody>
          <a:bodyPr/>
          <a:lstStyle>
            <a:lvl1pPr marL="0" indent="0">
              <a:buNone/>
              <a:defRPr>
                <a:solidFill>
                  <a:srgbClr val="FF585D"/>
                </a:solidFill>
                <a:latin typeface="+mn-lt"/>
              </a:defRPr>
            </a:lvl1pPr>
            <a:lvl2pPr marL="0" indent="0">
              <a:buNone/>
              <a:defRPr>
                <a:solidFill>
                  <a:srgbClr val="FF585D"/>
                </a:solidFill>
                <a:latin typeface="+mn-lt"/>
              </a:defRPr>
            </a:lvl2pPr>
            <a:lvl3pPr marL="0" indent="0">
              <a:buNone/>
              <a:defRPr>
                <a:solidFill>
                  <a:srgbClr val="701B45"/>
                </a:solidFill>
                <a:latin typeface="+mn-lt"/>
              </a:defRPr>
            </a:lvl3pPr>
            <a:lvl4pPr marL="0" indent="0">
              <a:buNone/>
              <a:defRPr>
                <a:solidFill>
                  <a:srgbClr val="701B45"/>
                </a:solidFill>
                <a:latin typeface="+mn-lt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88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288000"/>
            <a:ext cx="7708900" cy="1155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633539"/>
            <a:ext cx="7708900" cy="4243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6400"/>
            <a:ext cx="720000" cy="26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00" kern="1200" smtClean="0">
                <a:solidFill>
                  <a:srgbClr val="8E153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CFDB86-9AA8-4FA0-859E-0ABCBFE83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76" r:id="rId3"/>
    <p:sldLayoutId id="2147483669" r:id="rId4"/>
    <p:sldLayoutId id="2147483668" r:id="rId5"/>
    <p:sldLayoutId id="2147483661" r:id="rId6"/>
    <p:sldLayoutId id="2147483664" r:id="rId7"/>
    <p:sldLayoutId id="2147483673" r:id="rId8"/>
    <p:sldLayoutId id="2147483671" r:id="rId9"/>
    <p:sldLayoutId id="2147483672" r:id="rId10"/>
    <p:sldLayoutId id="21474836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rgbClr val="701B4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rgbClr val="FF585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0" kern="1200">
          <a:solidFill>
            <a:srgbClr val="FF585D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0" kern="1200">
          <a:solidFill>
            <a:srgbClr val="701B45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rgbClr val="701B45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a.org.uk/publications/occasional-papers/ageing-population-financial-services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fca.org.uk/publication/corporate/our-future-approach-consumers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ca.org.uk/publication/research/financial-lives-survey-2017.pdf" TargetMode="External"/><Relationship Id="rId5" Type="http://schemas.openxmlformats.org/officeDocument/2006/relationships/hyperlink" Target="https://www.fca.org.uk/publications/occasional-papers/occasional-paper-no-17-access-financial-services-uk" TargetMode="External"/><Relationship Id="rId4" Type="http://schemas.openxmlformats.org/officeDocument/2006/relationships/hyperlink" Target="https://www.fca.org.uk/publications/occasional-papers/occasional-paper-no-8-consumer-vulnerabilit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Consumer research perspectives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Investments and consumer vulnerability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Leslie Sopp, Chief of Market Research, FCA</a:t>
            </a:r>
          </a:p>
          <a:p>
            <a:r>
              <a:rPr lang="en-GB" dirty="0"/>
              <a:t>The Investment Network 29/06/2018</a:t>
            </a:r>
          </a:p>
        </p:txBody>
      </p:sp>
    </p:spTree>
    <p:extLst>
      <p:ext uri="{BB962C8B-B14F-4D97-AF65-F5344CB8AC3E}">
        <p14:creationId xmlns:p14="http://schemas.microsoft.com/office/powerpoint/2010/main" val="11763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01202-A8ED-43F1-B976-042D942915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D26A64-3E20-444B-A36D-4717ACA6C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04788"/>
              </p:ext>
            </p:extLst>
          </p:nvPr>
        </p:nvGraphicFramePr>
        <p:xfrm>
          <a:off x="971600" y="620688"/>
          <a:ext cx="66967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99A1A-5E6B-4521-B83D-ACC3205680D9}"/>
              </a:ext>
            </a:extLst>
          </p:cNvPr>
          <p:cNvCxnSpPr/>
          <p:nvPr/>
        </p:nvCxnSpPr>
        <p:spPr>
          <a:xfrm>
            <a:off x="5796136" y="1052736"/>
            <a:ext cx="72008" cy="5040560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EE9D103-A02D-4647-9C3F-E081D4F4F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3094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46DC7-0A2E-4E22-A2FD-D15C9B8272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0502DB-3612-441C-A2F4-D0A82C3A2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850426"/>
              </p:ext>
            </p:extLst>
          </p:nvPr>
        </p:nvGraphicFramePr>
        <p:xfrm>
          <a:off x="1403648" y="105273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DFCDBB4-3705-4085-AC17-31D16B6A4E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87"/>
            <a:ext cx="2051800" cy="1135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68D7F-4FA8-4442-A89F-1C19923F72BB}"/>
              </a:ext>
            </a:extLst>
          </p:cNvPr>
          <p:cNvSpPr txBox="1"/>
          <p:nvPr/>
        </p:nvSpPr>
        <p:spPr>
          <a:xfrm>
            <a:off x="1043608" y="6093296"/>
            <a:ext cx="72728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Definitions. In difficulty= credit  debt/bill repayments missed in 3 or more of the last 6 months; Surviving= bill repayments are a heavy burden / no investable assets / low financial shock management ability; Financially resilient= none of the other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4881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68641-1ED5-429E-9ADA-5EC3BC297F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698B7-CA5E-4CEB-AAB4-443B741E62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569" y="2276872"/>
            <a:ext cx="7776220" cy="3888978"/>
          </a:xfrm>
        </p:spPr>
        <p:txBody>
          <a:bodyPr>
            <a:normAutofit/>
          </a:bodyPr>
          <a:lstStyle/>
          <a:p>
            <a:r>
              <a:rPr lang="en-GB" dirty="0"/>
              <a:t>Of those who had ‘investments / stocks &amp; shares’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93% correctly read a bank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90% correctly answered a ? on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87% correctly answered a question on interest</a:t>
            </a:r>
          </a:p>
          <a:p>
            <a:r>
              <a:rPr lang="en-GB" dirty="0"/>
              <a:t>Of those who had used a financial adviser in the last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91% correctly read a bank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81% correctly answered a ? on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83% correctly answered a question on interest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89FF8-DC6F-4EC3-87EB-057F74A0E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13" y="1484313"/>
            <a:ext cx="7775575" cy="792559"/>
          </a:xfrm>
        </p:spPr>
        <p:txBody>
          <a:bodyPr/>
          <a:lstStyle/>
          <a:p>
            <a:r>
              <a:rPr lang="en-GB" dirty="0"/>
              <a:t>Financial Capability Survey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E27B6-D38A-4377-962C-BF8ADA6CA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79" y="204573"/>
            <a:ext cx="2153816" cy="13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68641-1ED5-429E-9ADA-5EC3BC297F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698B7-CA5E-4CEB-AAB4-443B741E62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569" y="2276872"/>
            <a:ext cx="7776220" cy="388897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Of those who </a:t>
            </a:r>
            <a:r>
              <a:rPr lang="en-GB" u="sng" dirty="0"/>
              <a:t>did not</a:t>
            </a:r>
            <a:r>
              <a:rPr lang="en-GB" dirty="0"/>
              <a:t> have ‘investments / stocks &amp; shares’: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76% correctly read a bank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56% correctly answered a ? on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61% correctly answered a question on interest</a:t>
            </a:r>
          </a:p>
          <a:p>
            <a:r>
              <a:rPr lang="en-GB" dirty="0"/>
              <a:t>Of those who </a:t>
            </a:r>
            <a:r>
              <a:rPr lang="en-GB" u="sng" dirty="0"/>
              <a:t>hadn’t</a:t>
            </a:r>
            <a:r>
              <a:rPr lang="en-GB" dirty="0"/>
              <a:t> used a financial adviser in the last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76% correctly read a bank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59% correctly answered a ? on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63% correctly answered a question on interest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89FF8-DC6F-4EC3-87EB-057F74A0E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13" y="1484313"/>
            <a:ext cx="7775575" cy="792559"/>
          </a:xfrm>
        </p:spPr>
        <p:txBody>
          <a:bodyPr/>
          <a:lstStyle/>
          <a:p>
            <a:r>
              <a:rPr lang="en-GB" dirty="0"/>
              <a:t>Financial Capability Survey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E27B6-D38A-4377-962C-BF8ADA6CA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79" y="204573"/>
            <a:ext cx="2153816" cy="13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0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B884-3B19-4AEC-B9D0-CBF255FB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Regulated advice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CB451-A860-4747-92F5-21F6AB0CB7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AE3F0-DDF7-4744-8FEA-3D3C470D2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52% of investors were not advised in previous 12 months and may benefit</a:t>
            </a:r>
          </a:p>
          <a:p>
            <a:pPr lvl="1"/>
            <a:r>
              <a:rPr lang="en-GB" sz="2000" dirty="0"/>
              <a:t>As more of this group have used an advisor at some stage in the past</a:t>
            </a:r>
          </a:p>
          <a:p>
            <a:r>
              <a:rPr lang="en-GB" sz="1600" dirty="0"/>
              <a:t>50% of those having regulated advice did so from an IFA. 5% used automated online advice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420C0-47C5-4B27-821B-0ECA156C28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17% of investors have had regulated advice in the 12 months previous to the survey (2016) – three times the UK population overall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756EF-9912-4CE5-BA8E-6A2590D7F3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87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9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EBB5-C4DF-4A27-BF0A-C9CC6B7A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E8A4E-A879-4612-91AD-AFF93790A4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964C6-4439-490D-913F-FF7ADAC3B76B}"/>
              </a:ext>
            </a:extLst>
          </p:cNvPr>
          <p:cNvSpPr/>
          <p:nvPr/>
        </p:nvSpPr>
        <p:spPr>
          <a:xfrm>
            <a:off x="2286000" y="117693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Information and communication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Consumer inertia and personal responsibility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Duty of care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Product purchasing and knowledge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Platform engagement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Pricing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Transparency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Quality and channel of engagement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Customer centricity and insight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endParaRPr lang="en-GB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"/>
            </a:pPr>
            <a:r>
              <a:rPr lang="en-GB" dirty="0"/>
              <a:t>Managing vulnerability</a:t>
            </a:r>
          </a:p>
        </p:txBody>
      </p:sp>
    </p:spTree>
    <p:extLst>
      <p:ext uri="{BB962C8B-B14F-4D97-AF65-F5344CB8AC3E}">
        <p14:creationId xmlns:p14="http://schemas.microsoft.com/office/powerpoint/2010/main" val="102403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460F-33D5-4240-8303-F5BD9A65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08A44-FA4B-484B-97C5-1724D63B7F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2778D-47DD-4ABD-BDEC-C7A3999925D9}"/>
              </a:ext>
            </a:extLst>
          </p:cNvPr>
          <p:cNvSpPr/>
          <p:nvPr/>
        </p:nvSpPr>
        <p:spPr>
          <a:xfrm>
            <a:off x="387002" y="1218087"/>
            <a:ext cx="5769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One of the biggest challenges for firms was found to be striking a balance between enabling / empowering, and safeguarding / protecting consumers, and the research evidenced that many providers particularly struggle with the former. </a:t>
            </a:r>
          </a:p>
          <a:p>
            <a:pPr algn="just"/>
            <a:endParaRPr lang="en-GB" dirty="0">
              <a:solidFill>
                <a:srgbClr val="000000"/>
              </a:solidFill>
              <a:latin typeface="Baskerville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Furthermore, the research found that problematic firm behaviour can often cause or exacerbate the financial issues experienced by vulnerable consumers.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6EA6D-4594-40DE-9A30-8FCCCD7F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80" y="404664"/>
            <a:ext cx="2093469" cy="2952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1B542-6F22-4B0D-B9A8-B96D732C401E}"/>
              </a:ext>
            </a:extLst>
          </p:cNvPr>
          <p:cNvSpPr txBox="1"/>
          <p:nvPr/>
        </p:nvSpPr>
        <p:spPr>
          <a:xfrm>
            <a:off x="467544" y="4077072"/>
            <a:ext cx="7848872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These practices can be classified into five key types: 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The failure to provide clear explanations and easily understood communication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Inappropriate and predatory sales behaviours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Technological innovation can empower vulnerable consumers but it also leads to digital exclusion and ‘work arounds’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Poor front-line interaction 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Rigid product design and service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57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F9CD-115C-494B-8A6F-8F9F2C78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481E7-7020-4AEE-B860-7AE2A6647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E84F0-765F-4F38-A838-00440373E1DD}"/>
              </a:ext>
            </a:extLst>
          </p:cNvPr>
          <p:cNvSpPr/>
          <p:nvPr/>
        </p:nvSpPr>
        <p:spPr>
          <a:xfrm>
            <a:off x="683568" y="1628800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Many financial products, services and systems are currently not designed to respond to inevitable vulnerability</a:t>
            </a:r>
          </a:p>
          <a:p>
            <a:pPr algn="just"/>
            <a:endParaRPr lang="en-GB" dirty="0">
              <a:solidFill>
                <a:srgbClr val="000000"/>
              </a:solidFill>
              <a:latin typeface="Baskerville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A combination of vulnerability and firm behaviour can and does result in negative and detrimental outcomes for consumers</a:t>
            </a:r>
          </a:p>
          <a:p>
            <a:pPr algn="just"/>
            <a:endParaRPr lang="en-GB" dirty="0">
              <a:solidFill>
                <a:srgbClr val="000000"/>
              </a:solidFill>
              <a:latin typeface="Baskerville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Many of these negative outcomes appear to be unintentional and should, therefore, be avoidable</a:t>
            </a:r>
          </a:p>
          <a:p>
            <a:pPr algn="just"/>
            <a:endParaRPr lang="en-GB" dirty="0">
              <a:solidFill>
                <a:srgbClr val="000000"/>
              </a:solidFill>
              <a:latin typeface="Baskerville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Baskerville"/>
              </a:rPr>
              <a:t>• However, vulnerable customers are at increased risk of firm exploitation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926AC-B27D-489E-95BD-0177C220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80" y="404664"/>
            <a:ext cx="209346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B694-F4A5-4DEA-9591-A47C2ED9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74565-2FCA-4A0C-B599-8A9BE05121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63D14-0415-49DE-8ED6-4D47CA04FD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1412776"/>
            <a:ext cx="5220152" cy="280885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Everyone can (and most people do) experience vulnerability at some point in their lives.</a:t>
            </a:r>
          </a:p>
          <a:p>
            <a:endParaRPr lang="en-GB" dirty="0"/>
          </a:p>
          <a:p>
            <a:r>
              <a:rPr lang="en-GB" dirty="0"/>
              <a:t>Vulnerability is diverse, complex and dynamic – it is often unexpected and unpredictable, and the experience of it changes over time.</a:t>
            </a:r>
          </a:p>
          <a:p>
            <a:endParaRPr lang="en-GB" dirty="0"/>
          </a:p>
          <a:p>
            <a:r>
              <a:rPr lang="en-GB" dirty="0"/>
              <a:t>Vulnerability can have a range of emotional and practical impacts on individuals, including heightened stress levels, time pressures, lack of perspective, poor decision-making and changing attitudes towards risk-taking.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F5616-7A23-40FB-808C-102EB0031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80" y="404664"/>
            <a:ext cx="2093469" cy="295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3605F-D755-4E18-B3D4-32A0286AA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005064"/>
            <a:ext cx="1490566" cy="1656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1031C-9471-4A5E-8C1B-781569551546}"/>
              </a:ext>
            </a:extLst>
          </p:cNvPr>
          <p:cNvSpPr txBox="1"/>
          <p:nvPr/>
        </p:nvSpPr>
        <p:spPr>
          <a:xfrm>
            <a:off x="755576" y="458112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vulnerable consumer is someone who, due to their personal circumstances, is especially susceptible to detriment, particularly when a firm is not acting with appropriate levels of care.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4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AE31-1FC7-456C-9AEE-9E6F8B0C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Vulnerability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5F1CF-AA0C-4A7A-B508-73DFD6093C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F734B-81AE-4C69-B866-3FB07E095F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Levels of self-reported life events that could impact on vulnerability were generally lower among the (older) investor population</a:t>
            </a:r>
          </a:p>
          <a:p>
            <a:pPr lvl="1"/>
            <a:r>
              <a:rPr lang="en-GB" sz="2000" dirty="0"/>
              <a:t>Except death of a (close) family member and inheritance</a:t>
            </a:r>
          </a:p>
          <a:p>
            <a:endParaRPr lang="en-GB" dirty="0"/>
          </a:p>
          <a:p>
            <a:r>
              <a:rPr lang="en-GB" dirty="0"/>
              <a:t>Investment and Pension scams are particularly targeted on the older and wealthier or impacted on those less experienced, well-informed or capable</a:t>
            </a:r>
          </a:p>
          <a:p>
            <a:endParaRPr lang="en-GB" dirty="0"/>
          </a:p>
          <a:p>
            <a:r>
              <a:rPr lang="en-GB" dirty="0"/>
              <a:t>Also evidence reveals and research indicates that pension freedoms can come at a price to unsuspecting or ill-equipped or poorly informed consumers (or exploitative firm behaviour)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93B95-E4D1-4DCE-B239-0AC660892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1272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Exploring FCA and other data resources, </a:t>
            </a:r>
            <a:r>
              <a:rPr lang="en-GB" dirty="0" err="1"/>
              <a:t>incl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Financial Lives research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Vulnerability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Approach to Consumers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Retail Investment Sector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Money Advice Service: Fin Cap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the FCA’s Investment Platforms market research, nor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Asset management consumer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How do different types of consumers work with the investments market, and where are the vulnerabilities?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3B9BD-5918-4C6A-874E-B3A0F5BE3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645024"/>
            <a:ext cx="1259712" cy="6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207F-C3E1-4965-B018-C05E4399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000" dirty="0"/>
              <a:t>Vulnerability – combined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1629F-ADE1-4075-9162-2AA6D0AD92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EC7A0-993A-4A99-8AE0-84E46A0B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340768"/>
            <a:ext cx="8585569" cy="446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B0577-7D98-4209-AA43-5C4F1999F8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5580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478D-BDB1-4AF3-8DAD-DCC2684B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/>
              <a:t>Consumer response to firms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FD486-DBF3-4AB6-82C0-B225301168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74C45-E5A0-441E-A680-61AE62FB94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9279"/>
            <a:ext cx="1427506" cy="78978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DCBD1B9-2CA7-402A-9351-4CB1AE95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82458"/>
              </p:ext>
            </p:extLst>
          </p:nvPr>
        </p:nvGraphicFramePr>
        <p:xfrm>
          <a:off x="971600" y="1444055"/>
          <a:ext cx="6912768" cy="485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88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8D28-04D9-406F-AFD9-447DA496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/>
              <a:t>Consumer response to advisers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58FF3-849E-48BD-8BCE-426A2A92CA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ECDC7-8DD8-44CA-A864-6EC231EF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8" y="1554991"/>
            <a:ext cx="1080120" cy="76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40188-55CB-433E-85AD-0C0A27C634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63" y="288000"/>
            <a:ext cx="1642528" cy="90875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9E3C3F-7115-4212-ACC0-E7DF48366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50966"/>
              </p:ext>
            </p:extLst>
          </p:nvPr>
        </p:nvGraphicFramePr>
        <p:xfrm>
          <a:off x="1403648" y="1412776"/>
          <a:ext cx="65527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6153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F5AE-D757-48CC-B58E-50FD02BC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consumers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A6834-21C5-4ACB-B6B9-7C215AEF10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0FF8C-5A00-45BD-9A89-EF250342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1320606"/>
            <a:ext cx="36004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5E32-EC05-43F6-9C4D-15BE95A7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FCA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0269A-5DFB-4F4C-8055-9CCA782992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221BF-5C78-4330-ACBF-FA121EBF58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Approach to Consumers:</a:t>
            </a:r>
          </a:p>
          <a:p>
            <a:r>
              <a:rPr lang="en-GB" sz="1400" dirty="0">
                <a:hlinkClick r:id="rId2"/>
              </a:rPr>
              <a:t>https://www.fca.org.uk/publication/corporate/our-future-approach-consumers.pdf</a:t>
            </a:r>
            <a:endParaRPr lang="en-GB" sz="1400" dirty="0"/>
          </a:p>
          <a:p>
            <a:r>
              <a:rPr lang="en-GB" dirty="0"/>
              <a:t>Ageing Population:</a:t>
            </a:r>
          </a:p>
          <a:p>
            <a:r>
              <a:rPr lang="en-GB" sz="1400" dirty="0">
                <a:hlinkClick r:id="rId3"/>
              </a:rPr>
              <a:t>https://www.fca.org.uk/publications/occasional-papers/ageing-population-financial-services</a:t>
            </a:r>
            <a:endParaRPr lang="en-GB" sz="1400" dirty="0"/>
          </a:p>
          <a:p>
            <a:r>
              <a:rPr lang="en-GB" dirty="0"/>
              <a:t>Vulnerability: </a:t>
            </a:r>
          </a:p>
          <a:p>
            <a:r>
              <a:rPr lang="en-GB" sz="1400" dirty="0">
                <a:hlinkClick r:id="rId4"/>
              </a:rPr>
              <a:t>https://www.fca.org.uk/publications/occasional-papers/occasional-paper-no-8-consumer-vulnerability</a:t>
            </a:r>
            <a:endParaRPr lang="en-GB" sz="1400" dirty="0"/>
          </a:p>
          <a:p>
            <a:r>
              <a:rPr lang="en-GB" dirty="0"/>
              <a:t>Access:</a:t>
            </a:r>
          </a:p>
          <a:p>
            <a:r>
              <a:rPr lang="en-GB" sz="1400" dirty="0">
                <a:hlinkClick r:id="rId5"/>
              </a:rPr>
              <a:t>https://www.fca.org.uk/publications/occasional-papers/occasional-paper-no-17-access-financial-services-uk</a:t>
            </a:r>
            <a:endParaRPr lang="en-GB" sz="1400" dirty="0"/>
          </a:p>
          <a:p>
            <a:r>
              <a:rPr lang="en-GB" dirty="0"/>
              <a:t>Financial Lives:</a:t>
            </a:r>
          </a:p>
          <a:p>
            <a:r>
              <a:rPr lang="en-GB" sz="1400" dirty="0">
                <a:hlinkClick r:id="rId6"/>
              </a:rPr>
              <a:t>https://www.fca.org.uk/publication/research/financial-lives-survey-2017.pdf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8C098-3348-49A4-BBE8-3ECB59A0E3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288000"/>
            <a:ext cx="1059780" cy="14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7B96E-0CDF-47FE-8E08-352B596D23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29CE35-A578-4A3D-B725-B94BF6DFBDF9}"/>
              </a:ext>
            </a:extLst>
          </p:cNvPr>
          <p:cNvSpPr/>
          <p:nvPr/>
        </p:nvSpPr>
        <p:spPr>
          <a:xfrm>
            <a:off x="828032" y="2967335"/>
            <a:ext cx="74879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Questions and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B2D8F-2CCC-4A23-A5CE-12FC8999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E13B4-892C-4D2D-9D10-A95473ADB8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61048"/>
            <a:ext cx="2225824" cy="13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93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29CED-092B-4987-A6C3-2CECF6F74B13}"/>
              </a:ext>
            </a:extLst>
          </p:cNvPr>
          <p:cNvSpPr txBox="1"/>
          <p:nvPr/>
        </p:nvSpPr>
        <p:spPr>
          <a:xfrm>
            <a:off x="3995936" y="3933056"/>
            <a:ext cx="5544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E1537"/>
                </a:solidFill>
              </a:rPr>
              <a:t>Leslie Sopp, Chief Of Market Research</a:t>
            </a:r>
          </a:p>
          <a:p>
            <a:endParaRPr lang="en-GB" sz="1600" dirty="0">
              <a:solidFill>
                <a:srgbClr val="8E1537"/>
              </a:solidFill>
            </a:endParaRPr>
          </a:p>
          <a:p>
            <a:r>
              <a:rPr lang="en-GB" sz="1600" dirty="0">
                <a:solidFill>
                  <a:srgbClr val="8E1537"/>
                </a:solidFill>
              </a:rPr>
              <a:t>T: 0207 066 5076</a:t>
            </a:r>
          </a:p>
          <a:p>
            <a:endParaRPr lang="en-GB" sz="1600" dirty="0">
              <a:solidFill>
                <a:srgbClr val="8E1537"/>
              </a:solidFill>
            </a:endParaRPr>
          </a:p>
          <a:p>
            <a:r>
              <a:rPr lang="en-GB" sz="1600" dirty="0">
                <a:solidFill>
                  <a:srgbClr val="8E1537"/>
                </a:solidFill>
              </a:rPr>
              <a:t>E: leslie.sopp@fca.org.uk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4B89B-FF6B-42CE-A5C5-4DD9A807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772816"/>
            <a:ext cx="2654495" cy="6829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A8002C-42AD-4951-8663-D405A4A31C46}"/>
              </a:ext>
            </a:extLst>
          </p:cNvPr>
          <p:cNvSpPr/>
          <p:nvPr/>
        </p:nvSpPr>
        <p:spPr>
          <a:xfrm>
            <a:off x="539552" y="5013176"/>
            <a:ext cx="2304256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200" dirty="0">
              <a:solidFill>
                <a:srgbClr val="8E1537"/>
              </a:solidFill>
            </a:endParaRPr>
          </a:p>
          <a:p>
            <a:r>
              <a:rPr lang="en-GB" sz="1200" dirty="0">
                <a:solidFill>
                  <a:srgbClr val="8E1537"/>
                </a:solidFill>
              </a:rPr>
              <a:t>12 Endeavour Square</a:t>
            </a:r>
          </a:p>
          <a:p>
            <a:r>
              <a:rPr lang="en-GB" sz="1200" dirty="0">
                <a:solidFill>
                  <a:srgbClr val="8E1537"/>
                </a:solidFill>
              </a:rPr>
              <a:t>Stratford</a:t>
            </a:r>
          </a:p>
          <a:p>
            <a:r>
              <a:rPr lang="en-GB" sz="1200" dirty="0">
                <a:solidFill>
                  <a:srgbClr val="8E1537"/>
                </a:solidFill>
              </a:rPr>
              <a:t>London</a:t>
            </a:r>
          </a:p>
          <a:p>
            <a:r>
              <a:rPr lang="en-GB" sz="1200" dirty="0">
                <a:solidFill>
                  <a:srgbClr val="8E1537"/>
                </a:solidFill>
              </a:rPr>
              <a:t>E20 IJN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8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7CDA-FF48-4F1D-82BB-4712B0CD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&amp; Limitations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4A9E4-00E1-4C10-AAE1-E7B622AF8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11AB4-4435-4513-9BA6-4ED3F27155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Not a discourse or discussion regarding the FCA’s policy or supervisory approaches or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E1041-9828-4A39-91AF-B04C0B044B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Research and insight – a summary of some elements of our research and data resources</a:t>
            </a:r>
          </a:p>
        </p:txBody>
      </p:sp>
    </p:spTree>
    <p:extLst>
      <p:ext uri="{BB962C8B-B14F-4D97-AF65-F5344CB8AC3E}">
        <p14:creationId xmlns:p14="http://schemas.microsoft.com/office/powerpoint/2010/main" val="338337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0999F-60E9-41A1-94CD-B4DF075AC6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30C19-FA50-48D3-BEC6-B0BA2EB5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9" y="-108929"/>
            <a:ext cx="5079602" cy="70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90F8CD-335E-4F58-8EF3-7E127760CE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703014"/>
            <a:ext cx="2398983" cy="1724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56956-0251-4DB3-9866-D224FBD2A2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463" y="3227626"/>
            <a:ext cx="2022110" cy="1155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63359-1B45-480B-B200-10BAB378C2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508" y="626750"/>
            <a:ext cx="3428327" cy="22779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58D36-1819-43C6-86EB-A4E7BE261F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2051800" cy="11351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05E9572-72C7-4A14-8ED4-CED374FFC34C}"/>
              </a:ext>
            </a:extLst>
          </p:cNvPr>
          <p:cNvSpPr/>
          <p:nvPr/>
        </p:nvSpPr>
        <p:spPr>
          <a:xfrm>
            <a:off x="1259632" y="1988840"/>
            <a:ext cx="6768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44.5 million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FF6E20-10E4-4111-B58F-F5B528A152AF}"/>
              </a:ext>
            </a:extLst>
          </p:cNvPr>
          <p:cNvSpPr/>
          <p:nvPr/>
        </p:nvSpPr>
        <p:spPr>
          <a:xfrm>
            <a:off x="2909759" y="3892941"/>
            <a:ext cx="3143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6.5million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EACF2-23D8-4B37-80F2-94E7F0CD2154}"/>
              </a:ext>
            </a:extLst>
          </p:cNvPr>
          <p:cNvSpPr/>
          <p:nvPr/>
        </p:nvSpPr>
        <p:spPr>
          <a:xfrm>
            <a:off x="1864414" y="5850796"/>
            <a:ext cx="19094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15 million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52A01-0AF6-4AB1-B874-424072AC37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453" y="4566430"/>
            <a:ext cx="1176843" cy="1196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0F428E-2540-4F95-A9AE-16D6DFDCD340}"/>
              </a:ext>
            </a:extLst>
          </p:cNvPr>
          <p:cNvSpPr/>
          <p:nvPr/>
        </p:nvSpPr>
        <p:spPr>
          <a:xfrm>
            <a:off x="5663013" y="5758462"/>
            <a:ext cx="15057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3.2 million</a:t>
            </a:r>
          </a:p>
        </p:txBody>
      </p:sp>
    </p:spTree>
    <p:extLst>
      <p:ext uri="{BB962C8B-B14F-4D97-AF65-F5344CB8AC3E}">
        <p14:creationId xmlns:p14="http://schemas.microsoft.com/office/powerpoint/2010/main" val="15327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65309D-77FB-49A5-AED8-6A0D2298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771" y="639053"/>
            <a:ext cx="1084194" cy="10523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8330" y="1522771"/>
            <a:ext cx="7776220" cy="4608512"/>
          </a:xfrm>
        </p:spPr>
        <p:txBody>
          <a:bodyPr/>
          <a:lstStyle/>
          <a:p>
            <a:r>
              <a:rPr lang="en-GB" dirty="0"/>
              <a:t>Key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58D36-1819-43C6-86EB-A4E7BE261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291600"/>
            <a:ext cx="2051800" cy="1135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6ABBF0-C033-4E55-9662-ACA3CAE5F166}"/>
              </a:ext>
            </a:extLst>
          </p:cNvPr>
          <p:cNvSpPr txBox="1"/>
          <p:nvPr/>
        </p:nvSpPr>
        <p:spPr>
          <a:xfrm>
            <a:off x="738330" y="2041729"/>
            <a:ext cx="4913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Any investment product (</a:t>
            </a:r>
            <a:r>
              <a:rPr lang="en-GB" sz="1050" dirty="0" err="1"/>
              <a:t>excl</a:t>
            </a:r>
            <a:r>
              <a:rPr lang="en-GB" sz="1050" dirty="0"/>
              <a:t> pensions, investment property or other real investments, such as wine, art, jewellery)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AA85B67D-A602-4873-B691-E216717A500F}"/>
              </a:ext>
            </a:extLst>
          </p:cNvPr>
          <p:cNvSpPr/>
          <p:nvPr/>
        </p:nvSpPr>
        <p:spPr>
          <a:xfrm>
            <a:off x="5508103" y="2852936"/>
            <a:ext cx="1916841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Higher than population incidence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A5DE5-57F2-4291-B8A8-1B6E41B8AD36}"/>
              </a:ext>
            </a:extLst>
          </p:cNvPr>
          <p:cNvSpPr txBox="1"/>
          <p:nvPr/>
        </p:nvSpPr>
        <p:spPr>
          <a:xfrm>
            <a:off x="597551" y="2852936"/>
            <a:ext cx="4896544" cy="12961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F8868-F2DC-4D4D-9D74-7B0E2A0BF5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32391"/>
            <a:ext cx="1194397" cy="1194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F9CDF4-7864-4413-858F-4616BCC6BADF}"/>
              </a:ext>
            </a:extLst>
          </p:cNvPr>
          <p:cNvSpPr txBox="1"/>
          <p:nvPr/>
        </p:nvSpPr>
        <p:spPr>
          <a:xfrm>
            <a:off x="6732240" y="755651"/>
            <a:ext cx="62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AB609-9BA0-49B4-8691-CB2A349C1E1B}"/>
              </a:ext>
            </a:extLst>
          </p:cNvPr>
          <p:cNvSpPr txBox="1"/>
          <p:nvPr/>
        </p:nvSpPr>
        <p:spPr>
          <a:xfrm>
            <a:off x="7350573" y="85919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44%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757525" y="2472616"/>
          <a:ext cx="4352924" cy="249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46EE0DB-D1BC-4B62-80B2-44E8A4446206}"/>
              </a:ext>
            </a:extLst>
          </p:cNvPr>
          <p:cNvSpPr txBox="1"/>
          <p:nvPr/>
        </p:nvSpPr>
        <p:spPr>
          <a:xfrm>
            <a:off x="683569" y="5301208"/>
            <a:ext cx="5184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Chart shows % of those holding investments, in each age group, based on 29% of all age groups who have investment products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98143C-3815-46D0-8313-F76E687F75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798" y="284194"/>
            <a:ext cx="1098218" cy="1098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72C297-BACC-4E1C-9339-089E3D2B2865}"/>
              </a:ext>
            </a:extLst>
          </p:cNvPr>
          <p:cNvSpPr txBox="1"/>
          <p:nvPr/>
        </p:nvSpPr>
        <p:spPr>
          <a:xfrm>
            <a:off x="4283968" y="5852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AFFEBC-551A-4141-808C-816E418A3E62}"/>
              </a:ext>
            </a:extLst>
          </p:cNvPr>
          <p:cNvSpPr txBox="1"/>
          <p:nvPr/>
        </p:nvSpPr>
        <p:spPr>
          <a:xfrm>
            <a:off x="5148064" y="63905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these</a:t>
            </a:r>
          </a:p>
        </p:txBody>
      </p:sp>
    </p:spTree>
    <p:extLst>
      <p:ext uri="{BB962C8B-B14F-4D97-AF65-F5344CB8AC3E}">
        <p14:creationId xmlns:p14="http://schemas.microsoft.com/office/powerpoint/2010/main" val="67422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53898"/>
              </p:ext>
            </p:extLst>
          </p:nvPr>
        </p:nvGraphicFramePr>
        <p:xfrm>
          <a:off x="683567" y="1372978"/>
          <a:ext cx="7308383" cy="352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ECF563-4C20-43EB-995F-4102669E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/>
              <a:t>Investments &amp; Pensions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E984E-4258-4E38-BDE0-185C58A14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87D1C-0134-44D3-B1E9-1A7BBF938EB9}"/>
              </a:ext>
            </a:extLst>
          </p:cNvPr>
          <p:cNvSpPr txBox="1"/>
          <p:nvPr/>
        </p:nvSpPr>
        <p:spPr>
          <a:xfrm>
            <a:off x="3635896" y="2810733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74FA6-66AE-44CD-8501-DB6108500D8C}"/>
              </a:ext>
            </a:extLst>
          </p:cNvPr>
          <p:cNvSpPr txBox="1"/>
          <p:nvPr/>
        </p:nvSpPr>
        <p:spPr>
          <a:xfrm>
            <a:off x="2915816" y="4263283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+1%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95DFE-78AC-4462-9CCA-E37BC893182D}"/>
              </a:ext>
            </a:extLst>
          </p:cNvPr>
          <p:cNvSpPr txBox="1"/>
          <p:nvPr/>
        </p:nvSpPr>
        <p:spPr>
          <a:xfrm>
            <a:off x="1043608" y="3330151"/>
            <a:ext cx="89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/>
              <a:t>+4%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C0948-3486-4981-9EAC-0BC230AF9D66}"/>
              </a:ext>
            </a:extLst>
          </p:cNvPr>
          <p:cNvSpPr txBox="1"/>
          <p:nvPr/>
        </p:nvSpPr>
        <p:spPr>
          <a:xfrm>
            <a:off x="2339752" y="2125581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+4%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5D25E-FE70-4200-B47B-8D984A4561DE}"/>
              </a:ext>
            </a:extLst>
          </p:cNvPr>
          <p:cNvSpPr txBox="1"/>
          <p:nvPr/>
        </p:nvSpPr>
        <p:spPr>
          <a:xfrm>
            <a:off x="755574" y="4976857"/>
            <a:ext cx="716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Coloured ring base: those with investments</a:t>
            </a:r>
          </a:p>
          <a:p>
            <a:endParaRPr lang="en-GB" sz="1200" dirty="0"/>
          </a:p>
          <a:p>
            <a:r>
              <a:rPr lang="en-GB" sz="1200" dirty="0"/>
              <a:t>Outer numerals are the incidence difference (+/-) compared with the overall population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13F319-9B14-4FCC-94E6-5F7643BB46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291600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09284"/>
              </p:ext>
            </p:extLst>
          </p:nvPr>
        </p:nvGraphicFramePr>
        <p:xfrm>
          <a:off x="1187624" y="1679200"/>
          <a:ext cx="7056784" cy="299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9102B4-F82B-46FD-9194-DD8EBC37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dirty="0"/>
              <a:t>Investments &amp; Pensions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DFC38-F1AB-42E2-BB91-5C46B3CC41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A329E-2DD9-48AC-B4BC-745E2C1BB225}"/>
              </a:ext>
            </a:extLst>
          </p:cNvPr>
          <p:cNvSpPr txBox="1"/>
          <p:nvPr/>
        </p:nvSpPr>
        <p:spPr>
          <a:xfrm>
            <a:off x="4067944" y="212445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-19%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ADB1D-C82B-40BF-9D08-C835386ED863}"/>
              </a:ext>
            </a:extLst>
          </p:cNvPr>
          <p:cNvSpPr txBox="1"/>
          <p:nvPr/>
        </p:nvSpPr>
        <p:spPr>
          <a:xfrm>
            <a:off x="4319972" y="382027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+1%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5F465-FC5D-4A0E-B02D-495D53A6941D}"/>
              </a:ext>
            </a:extLst>
          </p:cNvPr>
          <p:cNvSpPr txBox="1"/>
          <p:nvPr/>
        </p:nvSpPr>
        <p:spPr>
          <a:xfrm>
            <a:off x="1904728" y="375422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+5%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2B1290-67A4-4D35-84E7-6CEF8E4A7078}"/>
              </a:ext>
            </a:extLst>
          </p:cNvPr>
          <p:cNvSpPr txBox="1"/>
          <p:nvPr/>
        </p:nvSpPr>
        <p:spPr>
          <a:xfrm>
            <a:off x="2915816" y="205787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-2%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37A90-08AB-4E7F-AFC7-322D9A383A95}"/>
              </a:ext>
            </a:extLst>
          </p:cNvPr>
          <p:cNvSpPr txBox="1"/>
          <p:nvPr/>
        </p:nvSpPr>
        <p:spPr>
          <a:xfrm>
            <a:off x="2555776" y="251931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+4%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F850C-78FF-447E-A7C7-076437BFC736}"/>
              </a:ext>
            </a:extLst>
          </p:cNvPr>
          <p:cNvSpPr txBox="1"/>
          <p:nvPr/>
        </p:nvSpPr>
        <p:spPr>
          <a:xfrm>
            <a:off x="989816" y="5338397"/>
            <a:ext cx="716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Coloured ring base: those with investments</a:t>
            </a:r>
          </a:p>
          <a:p>
            <a:endParaRPr lang="en-GB" sz="1200" dirty="0"/>
          </a:p>
          <a:p>
            <a:r>
              <a:rPr lang="en-GB" sz="1200" dirty="0"/>
              <a:t>Outer numerals are the incidence difference (+/-) compared with the overall population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D98868-CA0C-4B7D-9891-0D8442940A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7588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E4E-7311-42EA-81F6-8B38D4CF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Key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2E35B-E379-4775-9F04-688B68B2BC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FDB86-9AA8-4FA0-859E-0ABCBFE8393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A55F5-5613-4EA3-97C2-E76C3E2BBC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Those with investments are more likely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Have a total household income of &gt;£50,000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more confident managing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more knowledgeable about financial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likely to think of themselves as ‘savvy’ consumers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Credit commitments far less a perceived burden; despite similar levels of debt (12% owe £10K or more- and 6% categorised as over-indebted </a:t>
            </a:r>
            <a:r>
              <a:rPr lang="en-GB" dirty="0" err="1"/>
              <a:t>cf</a:t>
            </a:r>
            <a:r>
              <a:rPr lang="en-GB" dirty="0"/>
              <a:t> 14%)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C1C2-5BEE-402F-BE20-1467092BC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7588"/>
            <a:ext cx="2051800" cy="1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6589"/>
      </p:ext>
    </p:extLst>
  </p:cSld>
  <p:clrMapOvr>
    <a:masterClrMapping/>
  </p:clrMapOvr>
</p:sld>
</file>

<file path=ppt/theme/theme1.xml><?xml version="1.0" encoding="utf-8"?>
<a:theme xmlns:a="http://schemas.openxmlformats.org/drawingml/2006/main" name="FCA powerpoint template 20130528">
  <a:themeElements>
    <a:clrScheme name="FCA Theme">
      <a:dk1>
        <a:sysClr val="windowText" lastClr="000000"/>
      </a:dk1>
      <a:lt1>
        <a:sysClr val="window" lastClr="FFFFFF"/>
      </a:lt1>
      <a:dk2>
        <a:srgbClr val="8E1537"/>
      </a:dk2>
      <a:lt2>
        <a:srgbClr val="FFFFFF"/>
      </a:lt2>
      <a:accent1>
        <a:srgbClr val="8E1537"/>
      </a:accent1>
      <a:accent2>
        <a:srgbClr val="E17D00"/>
      </a:accent2>
      <a:accent3>
        <a:srgbClr val="8F489A"/>
      </a:accent3>
      <a:accent4>
        <a:srgbClr val="C20430"/>
      </a:accent4>
      <a:accent5>
        <a:srgbClr val="7BAED4"/>
      </a:accent5>
      <a:accent6>
        <a:srgbClr val="21345C"/>
      </a:accent6>
      <a:hlink>
        <a:srgbClr val="7BAED4"/>
      </a:hlink>
      <a:folHlink>
        <a:srgbClr val="76777B"/>
      </a:folHlink>
    </a:clrScheme>
    <a:fontScheme name="FCA FONTS">
      <a:majorFont>
        <a:latin typeface="Book Antiqu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2064</TotalTime>
  <Words>1312</Words>
  <Application>Microsoft Office PowerPoint</Application>
  <PresentationFormat>On-screen Show (4:3)</PresentationFormat>
  <Paragraphs>214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Baskerville</vt:lpstr>
      <vt:lpstr>Calibri</vt:lpstr>
      <vt:lpstr>Verdana</vt:lpstr>
      <vt:lpstr>Wingdings</vt:lpstr>
      <vt:lpstr>FCA powerpoint template 20130528</vt:lpstr>
      <vt:lpstr>PowerPoint Presentation</vt:lpstr>
      <vt:lpstr>Coverage</vt:lpstr>
      <vt:lpstr>Focus &amp; Limitations</vt:lpstr>
      <vt:lpstr>PowerPoint Presentation</vt:lpstr>
      <vt:lpstr>PowerPoint Presentation</vt:lpstr>
      <vt:lpstr>PowerPoint Presentation</vt:lpstr>
      <vt:lpstr>Investments &amp; Pensions</vt:lpstr>
      <vt:lpstr>Investments &amp; Pensions</vt:lpstr>
      <vt:lpstr>Key features</vt:lpstr>
      <vt:lpstr>PowerPoint Presentation</vt:lpstr>
      <vt:lpstr>PowerPoint Presentation</vt:lpstr>
      <vt:lpstr>PowerPoint Presentation</vt:lpstr>
      <vt:lpstr>PowerPoint Presentation</vt:lpstr>
      <vt:lpstr>Regulated advice</vt:lpstr>
      <vt:lpstr>Issues and opportunities</vt:lpstr>
      <vt:lpstr>Vulnerability</vt:lpstr>
      <vt:lpstr>Vulnerability</vt:lpstr>
      <vt:lpstr>Vulnerability</vt:lpstr>
      <vt:lpstr>Vulnerability</vt:lpstr>
      <vt:lpstr>Vulnerability – combined characteristics</vt:lpstr>
      <vt:lpstr>Consumer response to firms</vt:lpstr>
      <vt:lpstr>Consumer response to advisers</vt:lpstr>
      <vt:lpstr>Approach to consumers</vt:lpstr>
      <vt:lpstr>FCA Resources</vt:lpstr>
      <vt:lpstr>PowerPoint Presentation</vt:lpstr>
      <vt:lpstr>PowerPoint Presentation</vt:lpstr>
    </vt:vector>
  </TitlesOfParts>
  <Company>Financial Conduct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Sopp</dc:creator>
  <cp:lastModifiedBy>Jemma Cox</cp:lastModifiedBy>
  <cp:revision>74</cp:revision>
  <cp:lastPrinted>2013-01-08T11:13:31Z</cp:lastPrinted>
  <dcterms:created xsi:type="dcterms:W3CDTF">2018-06-19T13:05:39Z</dcterms:created>
  <dcterms:modified xsi:type="dcterms:W3CDTF">2018-07-09T14:36:10Z</dcterms:modified>
</cp:coreProperties>
</file>